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331" r:id="rId4"/>
    <p:sldId id="306" r:id="rId5"/>
    <p:sldId id="319" r:id="rId6"/>
    <p:sldId id="320" r:id="rId7"/>
    <p:sldId id="321" r:id="rId8"/>
    <p:sldId id="322" r:id="rId9"/>
    <p:sldId id="323" r:id="rId10"/>
    <p:sldId id="308" r:id="rId11"/>
    <p:sldId id="309" r:id="rId12"/>
    <p:sldId id="317" r:id="rId13"/>
    <p:sldId id="310" r:id="rId14"/>
    <p:sldId id="311" r:id="rId15"/>
    <p:sldId id="312" r:id="rId16"/>
    <p:sldId id="314" r:id="rId17"/>
    <p:sldId id="315" r:id="rId18"/>
    <p:sldId id="316" r:id="rId19"/>
    <p:sldId id="307" r:id="rId20"/>
    <p:sldId id="318" r:id="rId21"/>
    <p:sldId id="327" r:id="rId22"/>
    <p:sldId id="324" r:id="rId23"/>
    <p:sldId id="325" r:id="rId24"/>
    <p:sldId id="326" r:id="rId25"/>
    <p:sldId id="328" r:id="rId26"/>
    <p:sldId id="329" r:id="rId27"/>
    <p:sldId id="330" r:id="rId28"/>
    <p:sldId id="267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ter\OCR_Nom\report\so_sanh_cac_phuong_pha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ter\OCR_Nom\report\so_sanh_cac_phuong_pha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'Ảnh nhỏ'!$C$2</c:f>
              <c:strCache>
                <c:ptCount val="1"/>
                <c:pt idx="0">
                  <c:v>Thời gian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'Ảnh nhỏ'!$B$3:$B$8</c:f>
              <c:strCache>
                <c:ptCount val="6"/>
                <c:pt idx="0">
                  <c:v>Naïve python</c:v>
                </c:pt>
                <c:pt idx="1">
                  <c:v>Mapping</c:v>
                </c:pt>
                <c:pt idx="2">
                  <c:v>Cython</c:v>
                </c:pt>
                <c:pt idx="3">
                  <c:v>Convolution</c:v>
                </c:pt>
                <c:pt idx="4">
                  <c:v>Numpy Sliding Window</c:v>
                </c:pt>
                <c:pt idx="5">
                  <c:v>OpenCV Function</c:v>
                </c:pt>
              </c:strCache>
            </c:strRef>
          </c:cat>
          <c:val>
            <c:numRef>
              <c:f>'Ảnh nhỏ'!$C$3:$C$8</c:f>
              <c:numCache>
                <c:formatCode>General</c:formatCode>
                <c:ptCount val="6"/>
                <c:pt idx="0">
                  <c:v>6.056</c:v>
                </c:pt>
                <c:pt idx="1">
                  <c:v>4.7469999999999999</c:v>
                </c:pt>
                <c:pt idx="2">
                  <c:v>3.1190000000000002</c:v>
                </c:pt>
                <c:pt idx="3">
                  <c:v>0.30099999999999999</c:v>
                </c:pt>
                <c:pt idx="4">
                  <c:v>0.16</c:v>
                </c:pt>
                <c:pt idx="5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CA-4619-A199-DE6B187D7D4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95121888"/>
        <c:axId val="721719776"/>
      </c:barChart>
      <c:catAx>
        <c:axId val="199512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1719776"/>
        <c:crosses val="autoZero"/>
        <c:auto val="1"/>
        <c:lblAlgn val="ctr"/>
        <c:lblOffset val="100"/>
        <c:noMultiLvlLbl val="0"/>
      </c:catAx>
      <c:valAx>
        <c:axId val="72171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12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469816272965873E-2"/>
          <c:y val="0.14856481481481484"/>
          <c:w val="0.87753018372703417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'Ảnh lớn'!$C$2</c:f>
              <c:strCache>
                <c:ptCount val="1"/>
                <c:pt idx="0">
                  <c:v>Thời gian</c:v>
                </c:pt>
              </c:strCache>
            </c:strRef>
          </c:tx>
          <c:spPr>
            <a:gradFill flip="none" rotWithShape="1">
              <a:gsLst>
                <a:gs pos="0">
                  <a:schemeClr val="accent6"/>
                </a:gs>
                <a:gs pos="75000">
                  <a:schemeClr val="accent6">
                    <a:lumMod val="60000"/>
                    <a:lumOff val="40000"/>
                  </a:schemeClr>
                </a:gs>
                <a:gs pos="51000">
                  <a:schemeClr val="accent6">
                    <a:alpha val="75000"/>
                  </a:schemeClr>
                </a:gs>
                <a:gs pos="100000">
                  <a:schemeClr val="accent6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'Ảnh lớn'!$B$3:$B$5</c:f>
              <c:strCache>
                <c:ptCount val="3"/>
                <c:pt idx="0">
                  <c:v>Naïve python</c:v>
                </c:pt>
                <c:pt idx="1">
                  <c:v>Numpy Sliding Window</c:v>
                </c:pt>
                <c:pt idx="2">
                  <c:v>OpenCV Function</c:v>
                </c:pt>
              </c:strCache>
            </c:strRef>
          </c:cat>
          <c:val>
            <c:numRef>
              <c:f>'Ảnh lớn'!$C$3:$C$5</c:f>
              <c:numCache>
                <c:formatCode>General</c:formatCode>
                <c:ptCount val="3"/>
                <c:pt idx="0">
                  <c:v>4377.6469999999999</c:v>
                </c:pt>
                <c:pt idx="1">
                  <c:v>132.35499999999999</c:v>
                </c:pt>
                <c:pt idx="2">
                  <c:v>3.536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E-4EF5-AB4C-C082A9BB2F9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995124768"/>
        <c:axId val="2005719312"/>
      </c:barChart>
      <c:catAx>
        <c:axId val="199512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719312"/>
        <c:crosses val="autoZero"/>
        <c:auto val="1"/>
        <c:lblAlgn val="ctr"/>
        <c:lblOffset val="100"/>
        <c:noMultiLvlLbl val="0"/>
      </c:catAx>
      <c:valAx>
        <c:axId val="20057193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12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21/10/2023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9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4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2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2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7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9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21/10/2023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21/10/2023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2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HoAnhKhoaVN/22c15033_bg_rm_lqn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A green and purple background with cubes&#10;&#10;Description automatically generated">
            <a:extLst>
              <a:ext uri="{FF2B5EF4-FFF2-40B4-BE49-F238E27FC236}">
                <a16:creationId xmlns:a16="http://schemas.microsoft.com/office/drawing/2014/main" id="{C70A0FB6-1587-97A4-3D11-0AFCE43C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44" b="1"/>
          <a:stretch/>
        </p:blipFill>
        <p:spPr>
          <a:xfrm>
            <a:off x="-1095" y="-15542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22" name="Group 11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23" name="Straight Connector 12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2FEC9C-D6D8-6CF7-3365-F93C07AA6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852" y="1937226"/>
            <a:ext cx="10868971" cy="1738833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Báo </a:t>
            </a:r>
            <a:r>
              <a:rPr lang="en-US" sz="4000" dirty="0" err="1">
                <a:solidFill>
                  <a:srgbClr val="FFFFFF"/>
                </a:solidFill>
              </a:rPr>
              <a:t>cáo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kết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quả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nghiên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cứu</a:t>
            </a:r>
            <a:r>
              <a:rPr lang="en-US" sz="4000" dirty="0">
                <a:solidFill>
                  <a:srgbClr val="FFFFFF"/>
                </a:solidFill>
              </a:rPr>
              <a:t> từ14 – 21.10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DAEF6-E350-97A7-498E-3AC4506E1386}"/>
              </a:ext>
            </a:extLst>
          </p:cNvPr>
          <p:cNvSpPr txBox="1"/>
          <p:nvPr/>
        </p:nvSpPr>
        <p:spPr>
          <a:xfrm>
            <a:off x="3622417" y="3251634"/>
            <a:ext cx="611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22C15033- Hồ Anh Khoa</a:t>
            </a:r>
          </a:p>
        </p:txBody>
      </p:sp>
    </p:spTree>
    <p:extLst>
      <p:ext uri="{BB962C8B-B14F-4D97-AF65-F5344CB8AC3E}">
        <p14:creationId xmlns:p14="http://schemas.microsoft.com/office/powerpoint/2010/main" val="406166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A gold curtain with a pattern&#10;&#10;Description automatically generated">
            <a:extLst>
              <a:ext uri="{FF2B5EF4-FFF2-40B4-BE49-F238E27FC236}">
                <a16:creationId xmlns:a16="http://schemas.microsoft.com/office/drawing/2014/main" id="{32FF609F-7462-FCEF-58F9-70950AFB0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7" y="2052886"/>
            <a:ext cx="8576192" cy="3364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D045F-CD6A-00F3-1B8A-6B66B60C49C4}"/>
              </a:ext>
            </a:extLst>
          </p:cNvPr>
          <p:cNvSpPr txBox="1"/>
          <p:nvPr/>
        </p:nvSpPr>
        <p:spPr>
          <a:xfrm>
            <a:off x="5416731" y="5492932"/>
            <a:ext cx="135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1.3.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A gold curtain with a pattern&#10;&#10;Description automatically generated">
            <a:extLst>
              <a:ext uri="{FF2B5EF4-FFF2-40B4-BE49-F238E27FC236}">
                <a16:creationId xmlns:a16="http://schemas.microsoft.com/office/drawing/2014/main" id="{13025609-E1D2-66BE-C263-F856E8C56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93" y="1971203"/>
            <a:ext cx="8913223" cy="3496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87BEB-EAFB-97DA-0BC8-FEEA979C4F2E}"/>
              </a:ext>
            </a:extLst>
          </p:cNvPr>
          <p:cNvSpPr txBox="1"/>
          <p:nvPr/>
        </p:nvSpPr>
        <p:spPr>
          <a:xfrm>
            <a:off x="3218904" y="5571309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0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toán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87BEB-EAFB-97DA-0BC8-FEEA979C4F2E}"/>
              </a:ext>
            </a:extLst>
          </p:cNvPr>
          <p:cNvSpPr txBox="1"/>
          <p:nvPr/>
        </p:nvSpPr>
        <p:spPr>
          <a:xfrm>
            <a:off x="3782715" y="528814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5" name="Picture 4" descr="A black screen with white dots&#10;&#10;Description automatically generated">
            <a:extLst>
              <a:ext uri="{FF2B5EF4-FFF2-40B4-BE49-F238E27FC236}">
                <a16:creationId xmlns:a16="http://schemas.microsoft.com/office/drawing/2014/main" id="{0F1BB9FA-DE70-D42D-57CB-E8FFD5A1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44" y="1971550"/>
            <a:ext cx="8044112" cy="31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8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341CEF-562A-61E3-21E6-B8AB7761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4" y="1941216"/>
            <a:ext cx="9553303" cy="37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920AE-F5E7-4E37-1074-02CF95F0B43C}"/>
              </a:ext>
            </a:extLst>
          </p:cNvPr>
          <p:cNvSpPr txBox="1"/>
          <p:nvPr/>
        </p:nvSpPr>
        <p:spPr>
          <a:xfrm>
            <a:off x="1759131" y="5761345"/>
            <a:ext cx="854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45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625DA0-11CF-152C-265E-9F8AB032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6" y="1926771"/>
            <a:ext cx="9240508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2005149" y="5701937"/>
            <a:ext cx="908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,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27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5631594" y="5624568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US" dirty="0"/>
          </a:p>
        </p:txBody>
      </p:sp>
      <p:pic>
        <p:nvPicPr>
          <p:cNvPr id="5" name="Picture 4" descr="A close-up of a scroll&#10;&#10;Description automatically generated">
            <a:extLst>
              <a:ext uri="{FF2B5EF4-FFF2-40B4-BE49-F238E27FC236}">
                <a16:creationId xmlns:a16="http://schemas.microsoft.com/office/drawing/2014/main" id="{78B99A24-1485-9255-0F13-088A6C874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46" y="1959429"/>
            <a:ext cx="4886851" cy="366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3039593" y="5728432"/>
            <a:ext cx="611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US" dirty="0"/>
          </a:p>
        </p:txBody>
      </p:sp>
      <p:pic>
        <p:nvPicPr>
          <p:cNvPr id="6146" name="Picture 2" descr="ok">
            <a:extLst>
              <a:ext uri="{FF2B5EF4-FFF2-40B4-BE49-F238E27FC236}">
                <a16:creationId xmlns:a16="http://schemas.microsoft.com/office/drawing/2014/main" id="{2CBB5477-1250-A4DD-41D3-BC7F1341A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75" y="1973501"/>
            <a:ext cx="4868089" cy="365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3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4392729" y="5746130"/>
            <a:ext cx="512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5907F-F1E9-A735-AEB4-3590102D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83" y="2052886"/>
            <a:ext cx="4762242" cy="35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0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3860144" y="5624568"/>
            <a:ext cx="4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,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pic>
        <p:nvPicPr>
          <p:cNvPr id="4098" name="Picture 2" descr="ok">
            <a:extLst>
              <a:ext uri="{FF2B5EF4-FFF2-40B4-BE49-F238E27FC236}">
                <a16:creationId xmlns:a16="http://schemas.microsoft.com/office/drawing/2014/main" id="{4B1BC508-82F9-7852-63D0-49087A689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163" y="2011056"/>
            <a:ext cx="4818016" cy="36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565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1.4. Nguồn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49571-5246-4287-317D-807D81BC3F05}"/>
              </a:ext>
            </a:extLst>
          </p:cNvPr>
          <p:cNvSpPr txBox="1"/>
          <p:nvPr/>
        </p:nvSpPr>
        <p:spPr>
          <a:xfrm>
            <a:off x="1858297" y="1929089"/>
            <a:ext cx="769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https://github.com/HoAnhKhoaVN/22c15033_bg_rm_lqn.git</a:t>
            </a:r>
            <a:r>
              <a:rPr lang="en-US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BD779-191A-FF14-AB8E-C1299C24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298421"/>
            <a:ext cx="6312175" cy="38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A242-71C4-1797-4608-4FA7E73E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Nội</a:t>
            </a:r>
            <a:r>
              <a:rPr lang="en-US" dirty="0">
                <a:solidFill>
                  <a:srgbClr val="FF0000"/>
                </a:solidFill>
              </a:rPr>
              <a:t> dung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8EC87-6314-1D0C-1845-402452574CAC}"/>
              </a:ext>
            </a:extLst>
          </p:cNvPr>
          <p:cNvSpPr txBox="1"/>
          <p:nvPr/>
        </p:nvSpPr>
        <p:spPr>
          <a:xfrm>
            <a:off x="1338470" y="2172156"/>
            <a:ext cx="966083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sz="4400" dirty="0" err="1"/>
              <a:t>Cải</a:t>
            </a:r>
            <a:r>
              <a:rPr lang="en-US" sz="4400" dirty="0"/>
              <a:t> </a:t>
            </a:r>
            <a:r>
              <a:rPr lang="en-US" sz="4400" dirty="0" err="1"/>
              <a:t>tiến</a:t>
            </a:r>
            <a:r>
              <a:rPr lang="en-US" sz="4400" dirty="0"/>
              <a:t> </a:t>
            </a:r>
            <a:r>
              <a:rPr lang="en-US" sz="4400" dirty="0" err="1"/>
              <a:t>giải</a:t>
            </a:r>
            <a:r>
              <a:rPr lang="en-US" sz="4400" dirty="0"/>
              <a:t> </a:t>
            </a:r>
            <a:r>
              <a:rPr lang="en-US" sz="4400" dirty="0" err="1"/>
              <a:t>thuật</a:t>
            </a:r>
            <a:r>
              <a:rPr lang="en-US" sz="4400" dirty="0"/>
              <a:t> background removing LQN v1.</a:t>
            </a:r>
          </a:p>
          <a:p>
            <a:pPr marL="742950" indent="-742950">
              <a:buAutoNum type="arabicPeriod"/>
            </a:pPr>
            <a:r>
              <a:rPr lang="en-US" sz="4400" dirty="0" err="1"/>
              <a:t>Tạo</a:t>
            </a:r>
            <a:r>
              <a:rPr lang="en-US" sz="4400" dirty="0"/>
              <a:t> </a:t>
            </a:r>
            <a:r>
              <a:rPr lang="en-US" sz="4400" dirty="0" err="1"/>
              <a:t>dữ</a:t>
            </a:r>
            <a:r>
              <a:rPr lang="en-US" sz="4400" dirty="0"/>
              <a:t> </a:t>
            </a:r>
            <a:r>
              <a:rPr lang="en-US" sz="4400" dirty="0" err="1"/>
              <a:t>liệu</a:t>
            </a:r>
            <a:r>
              <a:rPr lang="en-US" sz="4400" dirty="0"/>
              <a:t> </a:t>
            </a:r>
            <a:r>
              <a:rPr lang="en-US" sz="4400" dirty="0" err="1"/>
              <a:t>sắc</a:t>
            </a:r>
            <a:r>
              <a:rPr lang="en-US" sz="4400" dirty="0"/>
              <a:t> </a:t>
            </a:r>
            <a:r>
              <a:rPr lang="en-US" sz="4400" dirty="0" err="1"/>
              <a:t>phong</a:t>
            </a:r>
            <a:r>
              <a:rPr lang="en-US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01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1.5. </a:t>
            </a:r>
            <a:r>
              <a:rPr lang="en-US" dirty="0" err="1">
                <a:solidFill>
                  <a:srgbClr val="FF0000"/>
                </a:solidFill>
              </a:rPr>
              <a:t>Tóm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tắt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phần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LQN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9980C-0735-DC74-3107-377DBA0915DC}"/>
              </a:ext>
            </a:extLst>
          </p:cNvPr>
          <p:cNvSpPr txBox="1"/>
          <p:nvPr/>
        </p:nvSpPr>
        <p:spPr>
          <a:xfrm>
            <a:off x="897194" y="1446238"/>
            <a:ext cx="10807126" cy="534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00" dirty="0" err="1"/>
              <a:t>Đã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r>
              <a:rPr lang="en-US" sz="2300" dirty="0" err="1"/>
              <a:t>tốc</a:t>
            </a:r>
            <a:r>
              <a:rPr lang="en-US" sz="2300" dirty="0"/>
              <a:t> </a:t>
            </a:r>
            <a:r>
              <a:rPr lang="en-US" sz="2300" dirty="0" err="1"/>
              <a:t>độ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toán</a:t>
            </a:r>
            <a:r>
              <a:rPr lang="en-US" sz="2300" dirty="0"/>
              <a:t> Background Removing LQN </a:t>
            </a:r>
            <a:r>
              <a:rPr lang="en-US" sz="2300" dirty="0" err="1"/>
              <a:t>với</a:t>
            </a:r>
            <a:r>
              <a:rPr lang="en-US" sz="2300" dirty="0"/>
              <a:t> </a:t>
            </a:r>
            <a:r>
              <a:rPr lang="en-US" sz="2300" dirty="0" err="1"/>
              <a:t>thời</a:t>
            </a:r>
            <a:r>
              <a:rPr lang="en-US" sz="2300" dirty="0"/>
              <a:t> </a:t>
            </a:r>
            <a:r>
              <a:rPr lang="en-US" sz="2300" dirty="0" err="1"/>
              <a:t>gian</a:t>
            </a:r>
            <a:r>
              <a:rPr lang="en-US" sz="2300" dirty="0"/>
              <a:t> </a:t>
            </a:r>
            <a:r>
              <a:rPr lang="en-US" sz="2300" dirty="0" err="1"/>
              <a:t>tính</a:t>
            </a:r>
            <a:r>
              <a:rPr lang="en-US" sz="2300" dirty="0"/>
              <a:t> </a:t>
            </a:r>
            <a:r>
              <a:rPr lang="en-US" sz="2300" dirty="0" err="1"/>
              <a:t>toán</a:t>
            </a:r>
            <a:r>
              <a:rPr lang="en-US" sz="2300" dirty="0"/>
              <a:t> </a:t>
            </a:r>
            <a:r>
              <a:rPr lang="en-US" sz="2300" dirty="0" err="1"/>
              <a:t>trên</a:t>
            </a:r>
            <a:r>
              <a:rPr lang="en-US" sz="2300" dirty="0"/>
              <a:t> CPU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</a:t>
            </a:r>
            <a:r>
              <a:rPr lang="en-US" sz="2300" dirty="0" err="1"/>
              <a:t>đáng</a:t>
            </a:r>
            <a:r>
              <a:rPr lang="en-US" sz="2300" dirty="0"/>
              <a:t> </a:t>
            </a:r>
            <a:r>
              <a:rPr lang="en-US" sz="2300" dirty="0" err="1"/>
              <a:t>kể</a:t>
            </a:r>
            <a:r>
              <a:rPr lang="en-US" sz="2300" dirty="0"/>
              <a:t>, </a:t>
            </a:r>
            <a:r>
              <a:rPr lang="en-US" sz="2300" dirty="0" err="1"/>
              <a:t>có</a:t>
            </a:r>
            <a:r>
              <a:rPr lang="en-US" sz="2300" dirty="0"/>
              <a:t> </a:t>
            </a:r>
            <a:r>
              <a:rPr lang="en-US" sz="2300" dirty="0" err="1"/>
              <a:t>thể</a:t>
            </a:r>
            <a:r>
              <a:rPr lang="en-US" sz="2300" dirty="0"/>
              <a:t> </a:t>
            </a:r>
            <a:r>
              <a:rPr lang="en-US" sz="2300" dirty="0" err="1"/>
              <a:t>ứng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r>
              <a:rPr lang="en-US" sz="2300" dirty="0"/>
              <a:t> </a:t>
            </a:r>
            <a:r>
              <a:rPr lang="en-US" sz="2300" dirty="0" err="1"/>
              <a:t>vào</a:t>
            </a:r>
            <a:r>
              <a:rPr lang="en-US" sz="2300" dirty="0"/>
              <a:t> </a:t>
            </a:r>
            <a:r>
              <a:rPr lang="en-US" sz="2300" dirty="0" err="1"/>
              <a:t>thực</a:t>
            </a:r>
            <a:r>
              <a:rPr lang="en-US" sz="2300" dirty="0"/>
              <a:t> </a:t>
            </a:r>
            <a:r>
              <a:rPr lang="en-US" sz="2300" dirty="0" err="1"/>
              <a:t>tế</a:t>
            </a:r>
            <a:r>
              <a:rPr lang="en-US" sz="2300" dirty="0"/>
              <a:t> </a:t>
            </a:r>
            <a:r>
              <a:rPr lang="en-US" sz="2300" dirty="0" err="1"/>
              <a:t>với</a:t>
            </a:r>
            <a:r>
              <a:rPr lang="en-US" sz="2300" dirty="0"/>
              <a:t> </a:t>
            </a:r>
            <a:r>
              <a:rPr lang="en-US" sz="2300" dirty="0" err="1"/>
              <a:t>độ</a:t>
            </a:r>
            <a:r>
              <a:rPr lang="en-US" sz="2300" dirty="0"/>
              <a:t> </a:t>
            </a:r>
            <a:r>
              <a:rPr lang="en-US" sz="2300" dirty="0" err="1"/>
              <a:t>trễ</a:t>
            </a:r>
            <a:r>
              <a:rPr lang="en-US" sz="2300" dirty="0"/>
              <a:t> </a:t>
            </a:r>
            <a:r>
              <a:rPr lang="en-US" sz="2300" dirty="0" err="1"/>
              <a:t>chấp</a:t>
            </a:r>
            <a:r>
              <a:rPr lang="en-US" sz="2300" dirty="0"/>
              <a:t> </a:t>
            </a:r>
            <a:r>
              <a:rPr lang="en-US" sz="2300" dirty="0" err="1"/>
              <a:t>nhận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00" dirty="0" err="1"/>
              <a:t>Kết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của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toán</a:t>
            </a:r>
            <a:r>
              <a:rPr lang="en-US" sz="2300" dirty="0"/>
              <a:t> </a:t>
            </a:r>
            <a:r>
              <a:rPr lang="en-US" sz="2300" dirty="0" err="1"/>
              <a:t>bước</a:t>
            </a:r>
            <a:r>
              <a:rPr lang="en-US" sz="2300" dirty="0"/>
              <a:t> </a:t>
            </a:r>
            <a:r>
              <a:rPr lang="en-US" sz="2300" dirty="0" err="1"/>
              <a:t>đầu</a:t>
            </a:r>
            <a:r>
              <a:rPr lang="en-US" sz="2300" dirty="0"/>
              <a:t> </a:t>
            </a:r>
            <a:r>
              <a:rPr lang="en-US" sz="2300" dirty="0" err="1"/>
              <a:t>chứng</a:t>
            </a:r>
            <a:r>
              <a:rPr lang="en-US" sz="2300" dirty="0"/>
              <a:t> </a:t>
            </a:r>
            <a:r>
              <a:rPr lang="en-US" sz="2300" dirty="0" err="1"/>
              <a:t>minh</a:t>
            </a:r>
            <a:r>
              <a:rPr lang="en-US" sz="2300" dirty="0"/>
              <a:t> </a:t>
            </a:r>
            <a:r>
              <a:rPr lang="en-US" sz="2300" dirty="0" err="1"/>
              <a:t>sự</a:t>
            </a:r>
            <a:r>
              <a:rPr lang="en-US" sz="2300" dirty="0"/>
              <a:t>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việc</a:t>
            </a:r>
            <a:r>
              <a:rPr lang="en-US" sz="2300" dirty="0"/>
              <a:t> </a:t>
            </a:r>
            <a:r>
              <a:rPr lang="en-US" sz="2300" dirty="0" err="1"/>
              <a:t>phát</a:t>
            </a:r>
            <a:r>
              <a:rPr lang="en-US" sz="2300" dirty="0"/>
              <a:t> </a:t>
            </a:r>
            <a:r>
              <a:rPr lang="en-US" sz="2300" dirty="0" err="1"/>
              <a:t>hiện</a:t>
            </a:r>
            <a:r>
              <a:rPr lang="en-US" sz="2300" dirty="0"/>
              <a:t> </a:t>
            </a:r>
            <a:r>
              <a:rPr lang="en-US" sz="2300" dirty="0" err="1"/>
              <a:t>và</a:t>
            </a:r>
            <a:r>
              <a:rPr lang="en-US" sz="2300" dirty="0"/>
              <a:t> </a:t>
            </a:r>
            <a:r>
              <a:rPr lang="en-US" sz="2300" dirty="0" err="1"/>
              <a:t>nhận</a:t>
            </a:r>
            <a:r>
              <a:rPr lang="en-US" sz="2300" dirty="0"/>
              <a:t> </a:t>
            </a:r>
            <a:r>
              <a:rPr lang="en-US" sz="2300" dirty="0" err="1"/>
              <a:t>diện</a:t>
            </a:r>
            <a:r>
              <a:rPr lang="en-US" sz="2300" dirty="0"/>
              <a:t> </a:t>
            </a:r>
            <a:r>
              <a:rPr lang="en-US" sz="2300" dirty="0" err="1"/>
              <a:t>ký</a:t>
            </a:r>
            <a:r>
              <a:rPr lang="en-US" sz="2300" dirty="0"/>
              <a:t> </a:t>
            </a:r>
            <a:r>
              <a:rPr lang="en-US" sz="2300" dirty="0" err="1"/>
              <a:t>tự</a:t>
            </a:r>
            <a:r>
              <a:rPr lang="en-US" sz="2300" dirty="0"/>
              <a:t> </a:t>
            </a:r>
            <a:r>
              <a:rPr lang="en-US" sz="2300" dirty="0" err="1"/>
              <a:t>Hán</a:t>
            </a:r>
            <a:r>
              <a:rPr lang="en-US" sz="2300" dirty="0"/>
              <a:t>- </a:t>
            </a:r>
            <a:r>
              <a:rPr lang="en-US" sz="2300" dirty="0" err="1"/>
              <a:t>Nôm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các</a:t>
            </a:r>
            <a:r>
              <a:rPr lang="en-US" sz="2300" dirty="0"/>
              <a:t> </a:t>
            </a:r>
            <a:r>
              <a:rPr lang="en-US" sz="2300" dirty="0" err="1"/>
              <a:t>chiếu</a:t>
            </a:r>
            <a:r>
              <a:rPr lang="en-US" sz="2300" dirty="0"/>
              <a:t> </a:t>
            </a:r>
            <a:r>
              <a:rPr lang="en-US" sz="2300" dirty="0" err="1"/>
              <a:t>chỉ</a:t>
            </a:r>
            <a:r>
              <a:rPr lang="en-US" sz="2300" dirty="0"/>
              <a:t>, </a:t>
            </a:r>
            <a:r>
              <a:rPr lang="en-US" sz="2300" dirty="0" err="1"/>
              <a:t>sắc</a:t>
            </a:r>
            <a:r>
              <a:rPr lang="en-US" sz="2300" dirty="0"/>
              <a:t> </a:t>
            </a:r>
            <a:r>
              <a:rPr lang="en-US" sz="2300" dirty="0" err="1"/>
              <a:t>phong</a:t>
            </a:r>
            <a:r>
              <a:rPr lang="en-US" sz="2300" dirty="0"/>
              <a:t>, </a:t>
            </a:r>
            <a:r>
              <a:rPr lang="en-US" sz="2300" dirty="0" err="1"/>
              <a:t>chế</a:t>
            </a:r>
            <a:r>
              <a:rPr lang="en-US" sz="2300" dirty="0"/>
              <a:t> </a:t>
            </a:r>
            <a:r>
              <a:rPr lang="en-US" sz="2300" dirty="0" err="1"/>
              <a:t>phong</a:t>
            </a:r>
            <a:r>
              <a:rPr lang="en-US" sz="23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00" dirty="0" err="1"/>
              <a:t>Việc</a:t>
            </a:r>
            <a:r>
              <a:rPr lang="en-US" sz="2300" dirty="0"/>
              <a:t> </a:t>
            </a:r>
            <a:r>
              <a:rPr lang="en-US" sz="2300" dirty="0" err="1"/>
              <a:t>tăng</a:t>
            </a:r>
            <a:r>
              <a:rPr lang="en-US" sz="2300" dirty="0"/>
              <a:t> </a:t>
            </a:r>
            <a:r>
              <a:rPr lang="en-US" sz="2300" dirty="0" err="1"/>
              <a:t>độ</a:t>
            </a:r>
            <a:r>
              <a:rPr lang="en-US" sz="2300" dirty="0"/>
              <a:t> </a:t>
            </a:r>
            <a:r>
              <a:rPr lang="en-US" sz="2300" dirty="0" err="1"/>
              <a:t>tương</a:t>
            </a:r>
            <a:r>
              <a:rPr lang="en-US" sz="2300" dirty="0"/>
              <a:t> </a:t>
            </a:r>
            <a:r>
              <a:rPr lang="en-US" sz="2300" dirty="0" err="1"/>
              <a:t>phản</a:t>
            </a:r>
            <a:r>
              <a:rPr lang="en-US" sz="2300" dirty="0"/>
              <a:t> </a:t>
            </a:r>
            <a:r>
              <a:rPr lang="en-US" sz="2300" dirty="0" err="1"/>
              <a:t>của</a:t>
            </a:r>
            <a:r>
              <a:rPr lang="en-US" sz="2300" dirty="0"/>
              <a:t> </a:t>
            </a:r>
            <a:r>
              <a:rPr lang="en-US" sz="2300" dirty="0" err="1"/>
              <a:t>ảnh</a:t>
            </a:r>
            <a:r>
              <a:rPr lang="en-US" sz="2300" dirty="0"/>
              <a:t> </a:t>
            </a:r>
            <a:r>
              <a:rPr lang="en-US" sz="2300" dirty="0" err="1"/>
              <a:t>giúp</a:t>
            </a:r>
            <a:r>
              <a:rPr lang="en-US" sz="2300" dirty="0"/>
              <a:t> </a:t>
            </a:r>
            <a:r>
              <a:rPr lang="en-US" sz="2300" dirty="0" err="1"/>
              <a:t>dễ</a:t>
            </a:r>
            <a:r>
              <a:rPr lang="en-US" sz="2300" dirty="0"/>
              <a:t> </a:t>
            </a:r>
            <a:r>
              <a:rPr lang="en-US" sz="2300" dirty="0" err="1"/>
              <a:t>nhìn</a:t>
            </a:r>
            <a:r>
              <a:rPr lang="en-US" sz="2300" dirty="0"/>
              <a:t> </a:t>
            </a:r>
            <a:r>
              <a:rPr lang="en-US" sz="2300" dirty="0" err="1"/>
              <a:t>hơn</a:t>
            </a:r>
            <a:r>
              <a:rPr lang="en-US" sz="2300" dirty="0"/>
              <a:t>. </a:t>
            </a:r>
            <a:r>
              <a:rPr lang="en-US" sz="2300" dirty="0" err="1"/>
              <a:t>Tuy</a:t>
            </a:r>
            <a:r>
              <a:rPr lang="en-US" sz="2300" dirty="0"/>
              <a:t> </a:t>
            </a:r>
            <a:r>
              <a:rPr lang="en-US" sz="2300" dirty="0" err="1"/>
              <a:t>nhiên</a:t>
            </a:r>
            <a:r>
              <a:rPr lang="en-US" sz="2300" dirty="0"/>
              <a:t> lại </a:t>
            </a:r>
            <a:r>
              <a:rPr lang="en-US" sz="2300" dirty="0" err="1"/>
              <a:t>không</a:t>
            </a:r>
            <a:r>
              <a:rPr lang="en-US" sz="2300" dirty="0"/>
              <a:t> </a:t>
            </a:r>
            <a:r>
              <a:rPr lang="en-US" sz="2300" dirty="0" err="1"/>
              <a:t>chưa</a:t>
            </a:r>
            <a:r>
              <a:rPr lang="en-US" sz="2300" dirty="0"/>
              <a:t> </a:t>
            </a:r>
            <a:r>
              <a:rPr lang="en-US" sz="2300" dirty="0" err="1"/>
              <a:t>mang</a:t>
            </a:r>
            <a:r>
              <a:rPr lang="en-US" sz="2300" dirty="0"/>
              <a:t> lại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việc</a:t>
            </a:r>
            <a:r>
              <a:rPr lang="en-US" sz="2300" dirty="0"/>
              <a:t> </a:t>
            </a:r>
            <a:r>
              <a:rPr lang="en-US" sz="2300" dirty="0" err="1"/>
              <a:t>phát</a:t>
            </a:r>
            <a:r>
              <a:rPr lang="en-US" sz="2300" dirty="0"/>
              <a:t> </a:t>
            </a:r>
            <a:r>
              <a:rPr lang="en-US" sz="2300" dirty="0" err="1"/>
              <a:t>hiện</a:t>
            </a:r>
            <a:r>
              <a:rPr lang="en-US" sz="2300" dirty="0"/>
              <a:t> </a:t>
            </a:r>
            <a:r>
              <a:rPr lang="en-US" sz="2300" dirty="0" err="1"/>
              <a:t>và</a:t>
            </a:r>
            <a:r>
              <a:rPr lang="en-US" sz="2300" dirty="0"/>
              <a:t> </a:t>
            </a:r>
            <a:r>
              <a:rPr lang="en-US" sz="2300" dirty="0" err="1"/>
              <a:t>nhận</a:t>
            </a:r>
            <a:r>
              <a:rPr lang="en-US" sz="2300" dirty="0"/>
              <a:t> </a:t>
            </a:r>
            <a:r>
              <a:rPr lang="en-US" sz="2300" dirty="0" err="1"/>
              <a:t>diện</a:t>
            </a:r>
            <a:r>
              <a:rPr lang="en-US" sz="2300" dirty="0"/>
              <a:t> </a:t>
            </a:r>
            <a:r>
              <a:rPr lang="en-US" sz="2300" dirty="0" err="1"/>
              <a:t>ký</a:t>
            </a:r>
            <a:r>
              <a:rPr lang="en-US" sz="2300" dirty="0"/>
              <a:t> </a:t>
            </a:r>
            <a:r>
              <a:rPr lang="en-US" sz="2300" dirty="0" err="1"/>
              <a:t>tự</a:t>
            </a:r>
            <a:r>
              <a:rPr lang="en-US" sz="2300" dirty="0"/>
              <a:t> </a:t>
            </a:r>
            <a:r>
              <a:rPr lang="en-US" sz="2300" dirty="0" err="1"/>
              <a:t>Hán</a:t>
            </a:r>
            <a:r>
              <a:rPr lang="en-US" sz="2300" dirty="0"/>
              <a:t> </a:t>
            </a:r>
            <a:r>
              <a:rPr lang="en-US" sz="2300" dirty="0" err="1"/>
              <a:t>Nôm</a:t>
            </a:r>
            <a:r>
              <a:rPr lang="en-US" sz="2300" dirty="0"/>
              <a:t>. (</a:t>
            </a:r>
            <a:r>
              <a:rPr lang="en-US" sz="2300" dirty="0" err="1"/>
              <a:t>Nguyên</a:t>
            </a:r>
            <a:r>
              <a:rPr lang="en-US" sz="2300" dirty="0"/>
              <a:t> </a:t>
            </a:r>
            <a:r>
              <a:rPr lang="en-US" sz="2300" dirty="0" err="1"/>
              <a:t>nhân</a:t>
            </a:r>
            <a:r>
              <a:rPr lang="en-US" sz="2300" dirty="0"/>
              <a:t> </a:t>
            </a:r>
            <a:r>
              <a:rPr lang="en-US" sz="2300" dirty="0" err="1"/>
              <a:t>có</a:t>
            </a:r>
            <a:r>
              <a:rPr lang="en-US" sz="2300" dirty="0"/>
              <a:t> </a:t>
            </a:r>
            <a:r>
              <a:rPr lang="en-US" sz="2300" dirty="0" err="1"/>
              <a:t>thể</a:t>
            </a:r>
            <a:r>
              <a:rPr lang="en-US" sz="2300" dirty="0"/>
              <a:t> </a:t>
            </a:r>
            <a:r>
              <a:rPr lang="en-US" sz="2300" dirty="0" err="1"/>
              <a:t>là</a:t>
            </a:r>
            <a:r>
              <a:rPr lang="en-US" sz="2300" dirty="0"/>
              <a:t> do </a:t>
            </a:r>
            <a:r>
              <a:rPr lang="en-US" sz="2300" dirty="0" err="1"/>
              <a:t>các</a:t>
            </a:r>
            <a:r>
              <a:rPr lang="en-US" sz="2300" dirty="0"/>
              <a:t> </a:t>
            </a:r>
            <a:r>
              <a:rPr lang="en-US" sz="2300" dirty="0" err="1"/>
              <a:t>họa</a:t>
            </a:r>
            <a:r>
              <a:rPr lang="en-US" sz="2300" dirty="0"/>
              <a:t> </a:t>
            </a:r>
            <a:r>
              <a:rPr lang="en-US" sz="2300" dirty="0" err="1"/>
              <a:t>tiết</a:t>
            </a:r>
            <a:r>
              <a:rPr lang="en-US" sz="2300" dirty="0"/>
              <a:t> </a:t>
            </a:r>
            <a:r>
              <a:rPr lang="en-US" sz="2300" dirty="0" err="1"/>
              <a:t>trên</a:t>
            </a:r>
            <a:r>
              <a:rPr lang="en-US" sz="2300" dirty="0"/>
              <a:t> </a:t>
            </a:r>
            <a:r>
              <a:rPr lang="en-US" sz="2300" dirty="0" err="1"/>
              <a:t>chiếu</a:t>
            </a:r>
            <a:r>
              <a:rPr lang="en-US" sz="2300" dirty="0"/>
              <a:t> </a:t>
            </a:r>
            <a:r>
              <a:rPr lang="en-US" sz="2300" dirty="0" err="1"/>
              <a:t>chỉ</a:t>
            </a:r>
            <a:r>
              <a:rPr lang="en-US" sz="2300" dirty="0"/>
              <a:t> </a:t>
            </a:r>
            <a:r>
              <a:rPr lang="en-US" sz="2300" dirty="0" err="1"/>
              <a:t>cũng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r>
              <a:rPr lang="en-US" sz="2300" dirty="0" err="1"/>
              <a:t>tăng</a:t>
            </a:r>
            <a:r>
              <a:rPr lang="en-US" sz="2300" dirty="0"/>
              <a:t> </a:t>
            </a:r>
            <a:r>
              <a:rPr lang="en-US" sz="2300" dirty="0" err="1"/>
              <a:t>cường</a:t>
            </a:r>
            <a:r>
              <a:rPr lang="en-US" sz="2300" dirty="0"/>
              <a:t> </a:t>
            </a:r>
            <a:r>
              <a:rPr lang="en-US" sz="2300" dirty="0" err="1"/>
              <a:t>gây</a:t>
            </a:r>
            <a:r>
              <a:rPr lang="en-US" sz="2300" dirty="0"/>
              <a:t> </a:t>
            </a:r>
            <a:r>
              <a:rPr lang="en-US" sz="2300" dirty="0" err="1"/>
              <a:t>nhiễu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mô</a:t>
            </a:r>
            <a:r>
              <a:rPr lang="en-US" sz="2300" dirty="0"/>
              <a:t> </a:t>
            </a:r>
            <a:r>
              <a:rPr lang="en-US" sz="2300" dirty="0" err="1"/>
              <a:t>hình</a:t>
            </a:r>
            <a:r>
              <a:rPr lang="en-US" sz="2300" dirty="0"/>
              <a:t>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7017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dirty="0" err="1">
                <a:solidFill>
                  <a:srgbClr val="FF0000"/>
                </a:solidFill>
              </a:rPr>
              <a:t>Tạo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sắc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phong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6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2.1 </a:t>
            </a:r>
            <a:r>
              <a:rPr lang="en-US" dirty="0" err="1">
                <a:solidFill>
                  <a:srgbClr val="FF0000"/>
                </a:solidFill>
              </a:rPr>
              <a:t>Tập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>
                <a:solidFill>
                  <a:srgbClr val="FF0000"/>
                </a:solidFill>
              </a:rPr>
              <a:t> bao </a:t>
            </a:r>
            <a:r>
              <a:rPr lang="en-US" dirty="0" err="1">
                <a:solidFill>
                  <a:srgbClr val="FF0000"/>
                </a:solidFill>
              </a:rPr>
              <a:t>gồm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C476D-4730-D0CC-DD61-8018F8B9ED9F}"/>
              </a:ext>
            </a:extLst>
          </p:cNvPr>
          <p:cNvSpPr txBox="1"/>
          <p:nvPr/>
        </p:nvSpPr>
        <p:spPr>
          <a:xfrm>
            <a:off x="2650435" y="1926521"/>
            <a:ext cx="6135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19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180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CE84C-62D2-D63E-F619-0960E0D4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33" y="3603648"/>
            <a:ext cx="9534167" cy="18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99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2.1 </a:t>
            </a:r>
            <a:r>
              <a:rPr lang="en-US" dirty="0" err="1">
                <a:solidFill>
                  <a:srgbClr val="FF0000"/>
                </a:solidFill>
              </a:rPr>
              <a:t>Công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nhãn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gì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C476D-4730-D0CC-DD61-8018F8B9ED9F}"/>
              </a:ext>
            </a:extLst>
          </p:cNvPr>
          <p:cNvSpPr txBox="1"/>
          <p:nvPr/>
        </p:nvSpPr>
        <p:spPr>
          <a:xfrm>
            <a:off x="838200" y="192652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PPOCRLabel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390ED-CB79-F92A-B92E-1EBF1A93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61" y="2388186"/>
            <a:ext cx="6877878" cy="37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25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2.1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nhãn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sao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D3CDDD-BB6E-CC0E-6B2C-A68C75125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185337"/>
              </p:ext>
            </p:extLst>
          </p:nvPr>
        </p:nvGraphicFramePr>
        <p:xfrm>
          <a:off x="2032000" y="2343748"/>
          <a:ext cx="8422185" cy="22555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7395">
                  <a:extLst>
                    <a:ext uri="{9D8B030D-6E8A-4147-A177-3AD203B41FA5}">
                      <a16:colId xmlns:a16="http://schemas.microsoft.com/office/drawing/2014/main" val="2983718733"/>
                    </a:ext>
                  </a:extLst>
                </a:gridCol>
                <a:gridCol w="2807395">
                  <a:extLst>
                    <a:ext uri="{9D8B030D-6E8A-4147-A177-3AD203B41FA5}">
                      <a16:colId xmlns:a16="http://schemas.microsoft.com/office/drawing/2014/main" val="652838178"/>
                    </a:ext>
                  </a:extLst>
                </a:gridCol>
                <a:gridCol w="2807395">
                  <a:extLst>
                    <a:ext uri="{9D8B030D-6E8A-4147-A177-3AD203B41FA5}">
                      <a16:colId xmlns:a16="http://schemas.microsoft.com/office/drawing/2014/main" val="1872588662"/>
                    </a:ext>
                  </a:extLst>
                </a:gridCol>
              </a:tblGrid>
              <a:tr h="56388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Phát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bản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Nhận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bản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34398"/>
                  </a:ext>
                </a:extLst>
              </a:tr>
              <a:tr h="56388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Chiếu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98678"/>
                  </a:ext>
                </a:extLst>
              </a:tr>
              <a:tr h="56388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Chế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78637"/>
                  </a:ext>
                </a:extLst>
              </a:tr>
              <a:tr h="56388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Sắc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362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258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2.2. </a:t>
            </a:r>
            <a:r>
              <a:rPr lang="en-US" dirty="0" err="1">
                <a:solidFill>
                  <a:srgbClr val="FF0000"/>
                </a:solidFill>
              </a:rPr>
              <a:t>Khó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gì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73F9-293D-4C9B-F0CB-A15B13FF7ED0}"/>
              </a:ext>
            </a:extLst>
          </p:cNvPr>
          <p:cNvSpPr txBox="1"/>
          <p:nvPr/>
        </p:nvSpPr>
        <p:spPr>
          <a:xfrm>
            <a:off x="1563757" y="1926521"/>
            <a:ext cx="9303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Hán-Nôm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296F3-2A39-90AF-9CD5-1ABB3F25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09255"/>
            <a:ext cx="10359886" cy="15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2.2 </a:t>
            </a:r>
            <a:r>
              <a:rPr lang="en-US" dirty="0" err="1">
                <a:solidFill>
                  <a:srgbClr val="FF0000"/>
                </a:solidFill>
              </a:rPr>
              <a:t>Cách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khắc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phục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sao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AFA09-24D6-4452-4A89-6093A2507142}"/>
              </a:ext>
            </a:extLst>
          </p:cNvPr>
          <p:cNvSpPr txBox="1"/>
          <p:nvPr/>
        </p:nvSpPr>
        <p:spPr>
          <a:xfrm>
            <a:off x="2194423" y="1773968"/>
            <a:ext cx="8242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Văn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889AB9-1421-17C5-7A8F-7489093BA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77" y="3221038"/>
            <a:ext cx="9578944" cy="9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2.2 </a:t>
            </a:r>
            <a:r>
              <a:rPr lang="en-US" dirty="0" err="1">
                <a:solidFill>
                  <a:srgbClr val="FF0000"/>
                </a:solidFill>
              </a:rPr>
              <a:t>Cách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khắc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phục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sao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AFA09-24D6-4452-4A89-6093A2507142}"/>
              </a:ext>
            </a:extLst>
          </p:cNvPr>
          <p:cNvSpPr txBox="1"/>
          <p:nvPr/>
        </p:nvSpPr>
        <p:spPr>
          <a:xfrm>
            <a:off x="713779" y="1777681"/>
            <a:ext cx="4719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14656-8369-AD1E-287B-9E18757B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91" y="1548358"/>
            <a:ext cx="5731280" cy="42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0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tuần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này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785E-CAF5-E678-CB6F-03505061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aseline="-25000" dirty="0" err="1">
                <a:solidFill>
                  <a:schemeClr val="tx1"/>
                </a:solidFill>
              </a:rPr>
              <a:t>Tạo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tập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đánh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giá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cho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sắc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phong</a:t>
            </a:r>
            <a:r>
              <a:rPr lang="en-US" sz="4800" baseline="-25000" dirty="0">
                <a:solidFill>
                  <a:schemeClr val="tx1"/>
                </a:solidFill>
              </a:rPr>
              <a:t>.</a:t>
            </a:r>
          </a:p>
          <a:p>
            <a:r>
              <a:rPr lang="en-US" sz="4800" baseline="-25000" dirty="0">
                <a:solidFill>
                  <a:schemeClr val="tx1"/>
                </a:solidFill>
              </a:rPr>
              <a:t>Hoàn </a:t>
            </a:r>
            <a:r>
              <a:rPr lang="en-US" sz="4800" baseline="-25000" dirty="0" err="1">
                <a:solidFill>
                  <a:schemeClr val="tx1"/>
                </a:solidFill>
              </a:rPr>
              <a:t>thành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gán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nhãn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dữ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liệu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sắc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phong</a:t>
            </a:r>
            <a:r>
              <a:rPr lang="en-US" sz="4800" baseline="-25000" dirty="0">
                <a:solidFill>
                  <a:schemeClr val="tx1"/>
                </a:solidFill>
              </a:rPr>
              <a:t>.</a:t>
            </a: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Đánh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giá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toàn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diện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hiệu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quả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của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thuật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toán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xóa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nền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với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sắc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phong</a:t>
            </a:r>
            <a:r>
              <a:rPr lang="en-US" sz="4800" baseline="-25000" dirty="0">
                <a:solidFill>
                  <a:schemeClr val="tx1"/>
                </a:solidFill>
              </a:rPr>
              <a:t>.</a:t>
            </a: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Viết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hướng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dẫn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và</a:t>
            </a:r>
            <a:r>
              <a:rPr lang="en-US" sz="4800" baseline="-25000" dirty="0">
                <a:solidFill>
                  <a:schemeClr val="tx1"/>
                </a:solidFill>
              </a:rPr>
              <a:t> báo </a:t>
            </a:r>
            <a:r>
              <a:rPr lang="en-US" sz="4800" baseline="-25000" dirty="0" err="1">
                <a:solidFill>
                  <a:schemeClr val="tx1"/>
                </a:solidFill>
              </a:rPr>
              <a:t>cáo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cho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thuật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toán</a:t>
            </a:r>
            <a:endParaRPr lang="en-US" sz="4800" baseline="-25000" dirty="0">
              <a:solidFill>
                <a:schemeClr val="tx1"/>
              </a:solidFill>
            </a:endParaRP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Viết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hướng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dẫn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ch</a:t>
            </a:r>
            <a:endParaRPr lang="en-US" sz="4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853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2EA4-38A4-02F5-619A-108D1345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65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Cám ơn thầy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theo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dõi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A242-71C4-1797-4608-4FA7E73E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09" y="31789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</a:t>
            </a:r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toán</a:t>
            </a:r>
            <a:r>
              <a:rPr lang="en-US" dirty="0">
                <a:solidFill>
                  <a:srgbClr val="FF0000"/>
                </a:solidFill>
              </a:rPr>
              <a:t> Background Removing LQN v1</a:t>
            </a:r>
          </a:p>
        </p:txBody>
      </p:sp>
    </p:spTree>
    <p:extLst>
      <p:ext uri="{BB962C8B-B14F-4D97-AF65-F5344CB8AC3E}">
        <p14:creationId xmlns:p14="http://schemas.microsoft.com/office/powerpoint/2010/main" val="223912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1. 1.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hàm</a:t>
            </a:r>
            <a:r>
              <a:rPr lang="en-US" dirty="0">
                <a:solidFill>
                  <a:srgbClr val="FF0000"/>
                </a:solidFill>
              </a:rPr>
              <a:t> OpenCV </a:t>
            </a:r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7D36C-EFC6-144B-4DD9-1AAB8A28566C}"/>
              </a:ext>
            </a:extLst>
          </p:cNvPr>
          <p:cNvSpPr txBox="1"/>
          <p:nvPr/>
        </p:nvSpPr>
        <p:spPr>
          <a:xfrm>
            <a:off x="1669774" y="1842052"/>
            <a:ext cx="9289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cv2.dilate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lân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3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07B07-11E2-FD79-91D0-3AF28E9FC3FE}"/>
              </a:ext>
            </a:extLst>
          </p:cNvPr>
          <p:cNvSpPr txBox="1"/>
          <p:nvPr/>
        </p:nvSpPr>
        <p:spPr>
          <a:xfrm>
            <a:off x="1502796" y="3304717"/>
            <a:ext cx="9638815" cy="245913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CCCCCC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2400" kern="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kern="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dilate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US" sz="2400" kern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US" sz="2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sz="2400" kern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kern="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getStructuringElement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sz="2400" kern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cv2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MORPH_RECT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kern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ksize</a:t>
            </a:r>
            <a:r>
              <a:rPr lang="en-US" sz="2400" kern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kern="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kern="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),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US" sz="2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iterations</a:t>
            </a:r>
            <a:r>
              <a:rPr lang="en-US" sz="2400" kern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)</a:t>
            </a:r>
            <a:endParaRPr lang="en-US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6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1. 1.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hàm</a:t>
            </a:r>
            <a:r>
              <a:rPr lang="en-US" dirty="0">
                <a:solidFill>
                  <a:srgbClr val="FF0000"/>
                </a:solidFill>
              </a:rPr>
              <a:t> OpenCV </a:t>
            </a:r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B7D36C-EFC6-144B-4DD9-1AAB8A28566C}"/>
                  </a:ext>
                </a:extLst>
              </p:cNvPr>
              <p:cNvSpPr txBox="1"/>
              <p:nvPr/>
            </p:nvSpPr>
            <p:spPr>
              <a:xfrm>
                <a:off x="1674087" y="2052886"/>
                <a:ext cx="9289774" cy="552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0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cv2.min</a:t>
                </a:r>
                <a:r>
                  <a:rPr lang="en-US" sz="3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để</a:t>
                </a:r>
                <a:r>
                  <a:rPr lang="en-US" sz="3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lấy</a:t>
                </a:r>
                <a:r>
                  <a:rPr lang="en-US" sz="30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sz="3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sz="30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3000" kern="1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bước</a:t>
                </a:r>
                <a:r>
                  <a:rPr lang="en-US" sz="30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2).</a:t>
                </a:r>
                <a:endParaRPr lang="en-US" sz="3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B7D36C-EFC6-144B-4DD9-1AAB8A28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087" y="2052886"/>
                <a:ext cx="9289774" cy="552972"/>
              </a:xfrm>
              <a:prstGeom prst="rect">
                <a:avLst/>
              </a:prstGeom>
              <a:blipFill>
                <a:blip r:embed="rId2"/>
                <a:stretch>
                  <a:fillRect l="-1575" t="-14444" b="-3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CBF4371-B5E3-4320-8164-961BDA07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39" y="3057918"/>
            <a:ext cx="5348670" cy="24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1. 1.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hàm</a:t>
            </a:r>
            <a:r>
              <a:rPr lang="en-US" dirty="0">
                <a:solidFill>
                  <a:srgbClr val="FF0000"/>
                </a:solidFill>
              </a:rPr>
              <a:t> OpenCV </a:t>
            </a:r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7D36C-EFC6-144B-4DD9-1AAB8A28566C}"/>
              </a:ext>
            </a:extLst>
          </p:cNvPr>
          <p:cNvSpPr txBox="1"/>
          <p:nvPr/>
        </p:nvSpPr>
        <p:spPr>
          <a:xfrm>
            <a:off x="1674087" y="2052886"/>
            <a:ext cx="9289774" cy="104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cv2.subtract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cv2.countNonZero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dừng</a:t>
            </a:r>
            <a:r>
              <a:rPr lang="en-US" sz="3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EEFF9-C8A1-93E7-9706-C16EFF89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14" y="3491822"/>
            <a:ext cx="1017412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1.2. So </a:t>
            </a:r>
            <a:r>
              <a:rPr lang="en-US" dirty="0" err="1">
                <a:solidFill>
                  <a:srgbClr val="FF0000"/>
                </a:solidFill>
              </a:rPr>
              <a:t>sánh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tốc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tất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với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nhỏ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5BB8A21-E1A7-B9CB-7C03-F6288628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96" y="3272349"/>
            <a:ext cx="1927402" cy="1874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D7405-336E-9DA0-57C9-D08A476F500B}"/>
              </a:ext>
            </a:extLst>
          </p:cNvPr>
          <p:cNvSpPr txBox="1"/>
          <p:nvPr/>
        </p:nvSpPr>
        <p:spPr>
          <a:xfrm>
            <a:off x="1489587" y="1946787"/>
            <a:ext cx="8834283" cy="1019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107 x 110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1.2. So </a:t>
            </a:r>
            <a:r>
              <a:rPr lang="en-US" dirty="0" err="1">
                <a:solidFill>
                  <a:srgbClr val="FF0000"/>
                </a:solidFill>
              </a:rPr>
              <a:t>sánh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tốc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tất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với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nhỏ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505A599-9E97-DD1D-4E38-1980E7113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162908"/>
              </p:ext>
            </p:extLst>
          </p:nvPr>
        </p:nvGraphicFramePr>
        <p:xfrm>
          <a:off x="1983545" y="2052886"/>
          <a:ext cx="8384344" cy="3827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224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4"/>
            <a:ext cx="10386391" cy="8906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1.2. So </a:t>
            </a:r>
            <a:r>
              <a:rPr lang="en-US" dirty="0" err="1">
                <a:solidFill>
                  <a:srgbClr val="FF0000"/>
                </a:solidFill>
              </a:rPr>
              <a:t>sánh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tốc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tất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với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lớn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B3800-89F8-42D9-1998-66EB69F9FFD6}"/>
              </a:ext>
            </a:extLst>
          </p:cNvPr>
          <p:cNvSpPr txBox="1"/>
          <p:nvPr/>
        </p:nvSpPr>
        <p:spPr>
          <a:xfrm>
            <a:off x="2416383" y="1617977"/>
            <a:ext cx="8046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ả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 có kích thước 710×1810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91AFEFC-3970-0B9A-553F-EC9FFEC2B6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927637"/>
              </p:ext>
            </p:extLst>
          </p:nvPr>
        </p:nvGraphicFramePr>
        <p:xfrm>
          <a:off x="2715065" y="2057399"/>
          <a:ext cx="7113561" cy="4073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459517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213B37"/>
      </a:dk2>
      <a:lt2>
        <a:srgbClr val="E8E5E2"/>
      </a:lt2>
      <a:accent1>
        <a:srgbClr val="2985E7"/>
      </a:accent1>
      <a:accent2>
        <a:srgbClr val="15B4C5"/>
      </a:accent2>
      <a:accent3>
        <a:srgbClr val="20B787"/>
      </a:accent3>
      <a:accent4>
        <a:srgbClr val="14BA40"/>
      </a:accent4>
      <a:accent5>
        <a:srgbClr val="38BA21"/>
      </a:accent5>
      <a:accent6>
        <a:srgbClr val="70B614"/>
      </a:accent6>
      <a:hlink>
        <a:srgbClr val="319332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898</Words>
  <Application>Microsoft Office PowerPoint</Application>
  <PresentationFormat>Widescreen</PresentationFormat>
  <Paragraphs>97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Cambria Math</vt:lpstr>
      <vt:lpstr>Consolas</vt:lpstr>
      <vt:lpstr>Footlight MT Light</vt:lpstr>
      <vt:lpstr>Times New Roman</vt:lpstr>
      <vt:lpstr>Wingdings</vt:lpstr>
      <vt:lpstr>ArchVTI</vt:lpstr>
      <vt:lpstr>Báo cáo kết quả nghiên cứu từ14 – 21.10</vt:lpstr>
      <vt:lpstr>Nội dung</vt:lpstr>
      <vt:lpstr>1. Cải tiến thuật toán Background Removing LQN v1</vt:lpstr>
      <vt:lpstr>1. 1. Có thể tận dụng các hàm OpenCV không?</vt:lpstr>
      <vt:lpstr>1. 1. Có thể tận dụng các hàm OpenCV không?</vt:lpstr>
      <vt:lpstr>1. 1. Có thể tận dụng các hàm OpenCV không?</vt:lpstr>
      <vt:lpstr>1.2. So sánh tốc độ tất cả các phương pháp với ảnh nhỏ</vt:lpstr>
      <vt:lpstr>1.2. So sánh tốc độ tất cả các phương pháp với ảnh nhỏ</vt:lpstr>
      <vt:lpstr>1.2. So sánh tốc độ tất cả các phương pháp với ảnh lớn</vt:lpstr>
      <vt:lpstr>1.3 Đánh giá kết quả phát hiện và nhận diện văn bản</vt:lpstr>
      <vt:lpstr>1.3. Đánh giá kết quả phát hiện và nhận diện văn bản</vt:lpstr>
      <vt:lpstr>1.3 Kết quả sau khi áp dụng thuật toán</vt:lpstr>
      <vt:lpstr>1.3 Đánh giá kết quả phát hiện và nhận diện văn bản</vt:lpstr>
      <vt:lpstr>1.3 Đánh giá kết quả phát hiện và nhận diện văn bản</vt:lpstr>
      <vt:lpstr>1.3 Đánh giá kết quả phát hiện và nhận diện văn bản</vt:lpstr>
      <vt:lpstr>1.3 Đánh giá kết quả phát hiện và nhận diện văn bản</vt:lpstr>
      <vt:lpstr>1.3 Đánh giá kết quả phát hiện và nhận diện văn bản</vt:lpstr>
      <vt:lpstr>1.3 Đánh giá kết quả phát hiện và nhận diện văn bản</vt:lpstr>
      <vt:lpstr>1.4. Nguồn code</vt:lpstr>
      <vt:lpstr>1.5. Tóm tắt phần giải thuật LQN</vt:lpstr>
      <vt:lpstr>2. Tạo tập dữ liệu cho sắc phong</vt:lpstr>
      <vt:lpstr>2.1 Tập dữ liệu bao gồm?</vt:lpstr>
      <vt:lpstr>2.1 Công cụ gán nhãn là gì?</vt:lpstr>
      <vt:lpstr>2.1 Tiến độ gán nhãn ra sao?</vt:lpstr>
      <vt:lpstr>2.2. Khó khăn hiện tại là gì?</vt:lpstr>
      <vt:lpstr>2.2 Cách khắc phục ra sao?</vt:lpstr>
      <vt:lpstr>2.2 Cách khắc phục ra sao?</vt:lpstr>
      <vt:lpstr>Kế hoạch tuần này</vt:lpstr>
      <vt:lpstr>Cám ơn thầy và các bạn đã theo dõi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Khảo sát các phương pháp meta-learning cho bài toán OCR chữ Nôm</dc:title>
  <dc:creator>Hồ Anh Khoa</dc:creator>
  <cp:lastModifiedBy>Ho Anh Khoa</cp:lastModifiedBy>
  <cp:revision>118</cp:revision>
  <dcterms:created xsi:type="dcterms:W3CDTF">2023-08-19T06:40:07Z</dcterms:created>
  <dcterms:modified xsi:type="dcterms:W3CDTF">2023-10-21T07:19:13Z</dcterms:modified>
</cp:coreProperties>
</file>